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3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22C1C7-8AAC-150C-4908-92D58255C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CE1295F-E9DB-5621-5F4B-3093079F1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44B6D7-E393-BEAE-60E4-7A08E34B9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F20C-2F7E-4E3F-AAC6-9D6A067DB6A4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8F85C3-3BAF-E72E-742E-481EAB978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5F7A5F-5F08-BB6B-0AED-97DF6A99E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1E4E-A80B-44D8-BBE6-03DF8B3BD6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05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412D45-D215-377E-2753-86B8EDBAD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D6AD539-ADE4-0931-CB4A-9034642F4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DE5F03-9885-B732-CE43-C24684B6A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F20C-2F7E-4E3F-AAC6-9D6A067DB6A4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0ED91D-F0F8-02F7-4AF5-4D6152B4E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ABE4C3-8D0B-309F-217F-760D3386D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1E4E-A80B-44D8-BBE6-03DF8B3BD6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909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FE0C1A1-B020-B696-F850-52500DACA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E5D11A5-2E95-CD81-42F9-6FFA9FEDE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ADD836-7602-D271-5C80-92AF568CD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F20C-2F7E-4E3F-AAC6-9D6A067DB6A4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4AEAC1-72B0-36A2-260F-8ADD304AA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CA938B-EA50-4A5B-F846-8B4C08C56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1E4E-A80B-44D8-BBE6-03DF8B3BD6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580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7FAEEB-D7B9-E8ED-A633-7E85C13F5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8CC315-CBF2-EA15-06AA-71ABF6BEF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59EEE5-BA70-4052-40BC-2506B3DE9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F20C-2F7E-4E3F-AAC6-9D6A067DB6A4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B1D5CF-238A-93FB-8395-C6D4C6F98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EE701B-A91A-F9C5-F577-8225F90BC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1E4E-A80B-44D8-BBE6-03DF8B3BD6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359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632D4C-8041-1134-6703-C8D4ED1E5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0805E1-1CE6-11B9-1812-1D7C3A12E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AFF531-BFFD-FCE7-7960-4DB62C559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F20C-2F7E-4E3F-AAC6-9D6A067DB6A4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CE500D-C4C4-D71A-1164-A9892BDCB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90CDA1-482D-826C-05FB-8C6FE7E8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1E4E-A80B-44D8-BBE6-03DF8B3BD6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497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D62FF9-2DBB-A9A9-ECEA-3A94BCA3F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B11CBB-9B70-08A5-DB33-9D9AED12F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090D362-64B7-F834-81D8-8519D0C1B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7ED91F8-C4C6-CF5F-E04F-600AEF4CF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F20C-2F7E-4E3F-AAC6-9D6A067DB6A4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29783D-A77D-BA03-B902-BA4AA85E5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C9F4067-598F-0E6E-2451-62C30977F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1E4E-A80B-44D8-BBE6-03DF8B3BD6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775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494E7-0503-C4C9-1C95-2A9F1B804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E548A0-BCDA-47BE-2E83-5EC72D475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BD76A25-0809-B7A1-336F-1191CDBF0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9B22862-B3F1-A89F-01E0-D07D5C736E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EFEF16E-843B-C453-164F-C674A5280C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3B2F1A4-118F-EE83-4A79-E3797683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F20C-2F7E-4E3F-AAC6-9D6A067DB6A4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3BE8644-8351-E873-AA10-6083EE002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DFBCFCC-8307-7766-F9F2-6496A776D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1E4E-A80B-44D8-BBE6-03DF8B3BD6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551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C5D2C3-EB02-EFF5-9AE4-F17ADCF92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BAB9B86-D8A1-B9BE-5D24-534DD253F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F20C-2F7E-4E3F-AAC6-9D6A067DB6A4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E99A862-0A87-1818-A339-E64C27D0F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BB750EC-78B7-4502-80AF-E5EA01EF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1E4E-A80B-44D8-BBE6-03DF8B3BD6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21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985480D-C5E6-FA6D-F3DF-16E066A7C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F20C-2F7E-4E3F-AAC6-9D6A067DB6A4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E70ED85-8E43-5E6E-622A-0D0152D1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06DC4D-AF71-C0CC-695B-D2ED4F422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1E4E-A80B-44D8-BBE6-03DF8B3BD6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212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94A2E3-E85C-E1FE-9D81-BF97D4C6A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4FC5C9-643C-EBF0-C72E-0220F951A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46ECC9-A33C-E245-53A7-71E54A4AA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3C5DF6B-FA13-8151-8A75-B31F5FBF8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F20C-2F7E-4E3F-AAC6-9D6A067DB6A4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7D0AFB-1C95-0F32-3ADF-C67B067DB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630C5B-A984-D06B-0B0E-4088EBA33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1E4E-A80B-44D8-BBE6-03DF8B3BD6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958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CBEFE9-618B-3E73-24EC-6FA011E61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C6ECDD8-3A85-B015-5074-894D0C1A1A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982ADD1-405A-B5F6-279F-687195424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E4210F-D064-942E-AB71-2EEA50277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F20C-2F7E-4E3F-AAC6-9D6A067DB6A4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AC2ED57-D056-0A97-E8C2-291A6EFDB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ADB295-E4AE-87F7-7637-242A00FF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1E4E-A80B-44D8-BBE6-03DF8B3BD6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132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ABDAA62-0272-CB4B-BA57-29CE7847F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DCEFD00-B2EB-EF0E-078F-44A4302F7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AF1BF0-B7FA-C229-604D-B71C885B55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9F20C-2F7E-4E3F-AAC6-9D6A067DB6A4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CA802D-D6BA-4F8D-99A2-778F0CA70B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E9895B-D3B0-A047-25F0-F46D93162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E1E4E-A80B-44D8-BBE6-03DF8B3BD6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683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A178BC3-AA11-909F-B160-600895EB3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de-AT" sz="5400" dirty="0" err="1"/>
              <a:t>Lesson</a:t>
            </a:r>
            <a:r>
              <a:rPr lang="de-AT" sz="5400" dirty="0"/>
              <a:t> Study</a:t>
            </a:r>
          </a:p>
        </p:txBody>
      </p:sp>
      <p:sp>
        <p:nvSpPr>
          <p:cNvPr id="103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7B8569-5079-3F33-302C-D5E4FFE7D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sz="1700" dirty="0"/>
              <a:t>Fach: Englisch</a:t>
            </a:r>
          </a:p>
          <a:p>
            <a:pPr marL="0" indent="0">
              <a:buNone/>
            </a:pPr>
            <a:r>
              <a:rPr lang="de-AT" sz="1700" dirty="0"/>
              <a:t>Thema: Lesestrategien</a:t>
            </a:r>
          </a:p>
          <a:p>
            <a:pPr marL="0" indent="0">
              <a:buNone/>
            </a:pPr>
            <a:endParaRPr lang="de-AT" sz="1700" dirty="0"/>
          </a:p>
          <a:p>
            <a:pPr marL="0" indent="0">
              <a:buNone/>
            </a:pPr>
            <a:endParaRPr lang="de-AT" sz="1700" dirty="0"/>
          </a:p>
          <a:p>
            <a:pPr marL="0" indent="0">
              <a:buNone/>
            </a:pPr>
            <a:endParaRPr lang="de-AT" sz="1700" dirty="0"/>
          </a:p>
          <a:p>
            <a:pPr marL="0" indent="0">
              <a:buNone/>
            </a:pPr>
            <a:r>
              <a:rPr lang="de-AT" sz="1700" dirty="0"/>
              <a:t>Dominik Hilpert</a:t>
            </a:r>
          </a:p>
          <a:p>
            <a:pPr marL="0" indent="0">
              <a:buNone/>
            </a:pPr>
            <a:r>
              <a:rPr lang="de-AT" sz="1700" dirty="0"/>
              <a:t>Vanessa </a:t>
            </a:r>
            <a:r>
              <a:rPr lang="de-AT" sz="1700" dirty="0" err="1"/>
              <a:t>Himmelsbacher</a:t>
            </a:r>
            <a:endParaRPr lang="de-AT" sz="1700" dirty="0"/>
          </a:p>
          <a:p>
            <a:pPr marL="0" indent="0">
              <a:buNone/>
            </a:pPr>
            <a:r>
              <a:rPr lang="de-AT" sz="1700" dirty="0"/>
              <a:t>Anna Hutter</a:t>
            </a:r>
          </a:p>
          <a:p>
            <a:pPr marL="0" indent="0">
              <a:buNone/>
            </a:pPr>
            <a:r>
              <a:rPr lang="de-AT" sz="1700" dirty="0"/>
              <a:t>Heidi Strasser</a:t>
            </a:r>
          </a:p>
          <a:p>
            <a:pPr marL="0" indent="0">
              <a:buNone/>
            </a:pPr>
            <a:r>
              <a:rPr lang="de-AT" sz="1700" dirty="0"/>
              <a:t>Iris van der Horst</a:t>
            </a:r>
          </a:p>
        </p:txBody>
      </p:sp>
      <p:pic>
        <p:nvPicPr>
          <p:cNvPr id="1028" name="Picture 2" descr="Cute Boy Cartoon Reading Book Royalty Free SVG, Cliparts, Vectors, And  Stock Illustration. Image 23848481.">
            <a:extLst>
              <a:ext uri="{FF2B5EF4-FFF2-40B4-BE49-F238E27FC236}">
                <a16:creationId xmlns:a16="http://schemas.microsoft.com/office/drawing/2014/main" id="{4C9C276D-22D7-3340-4476-F9DAE3228C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1" r="4252" b="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265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E160BF-0FBD-BB1E-939A-9656BA93F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2360" y="515178"/>
            <a:ext cx="8915400" cy="602786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L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</a:t>
            </a:r>
            <a:r>
              <a:rPr lang="en-GB" sz="6400" i="1" dirty="0" err="1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Lernaktivitätskurve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, oh dear, an English word cannot be found</a:t>
            </a:r>
            <a:endParaRPr lang="de-AT" sz="6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E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examining teaching, so that the classroom is not a battleground</a:t>
            </a:r>
            <a:endParaRPr lang="de-AT" sz="6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S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students reading, which is where our focus lies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S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also for stages and cycles, the steps in our design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O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observing case pupils as they’re reading…and so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N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</a:t>
            </a:r>
            <a:r>
              <a:rPr lang="en-GB" sz="6400" dirty="0"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new reading strategies that our case pupils now know</a:t>
            </a:r>
            <a:endParaRPr lang="de-AT" sz="6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S 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scaffolding</a:t>
            </a:r>
            <a:r>
              <a:rPr lang="en-GB" sz="6400" dirty="0"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, the strategies we used and improved at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T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teamwork and planning together, we say cheers to that</a:t>
            </a:r>
            <a:endParaRPr lang="de-AT" sz="6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U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understanding which students wear which reading-hat</a:t>
            </a:r>
            <a:endParaRPr lang="de-AT" sz="6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D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doing classroom observations, and </a:t>
            </a:r>
            <a:r>
              <a:rPr lang="en-GB" sz="6400" i="1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das Portfolio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we will write</a:t>
            </a:r>
            <a:endParaRPr lang="de-AT" sz="6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I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interviews with our case pupils, which gave us valuable insights</a:t>
            </a:r>
            <a:endParaRPr lang="de-AT" sz="6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E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exciting method, we will use it in class, we promise</a:t>
            </a:r>
            <a:endParaRPr lang="de-AT" sz="6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S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super! </a:t>
            </a:r>
            <a:r>
              <a:rPr lang="en-GB" sz="6400" dirty="0"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T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hanks that the </a:t>
            </a:r>
            <a:r>
              <a:rPr lang="en-GB" sz="6400" dirty="0"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PH 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introduced us to this</a:t>
            </a:r>
            <a:endParaRPr lang="de-AT" sz="6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B8E835E-EB45-EB95-85CC-31BCB30EEF49}"/>
              </a:ext>
            </a:extLst>
          </p:cNvPr>
          <p:cNvSpPr txBox="1"/>
          <p:nvPr/>
        </p:nvSpPr>
        <p:spPr>
          <a:xfrm rot="16200000">
            <a:off x="-2134004" y="2107626"/>
            <a:ext cx="6798190" cy="170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0500" dirty="0">
                <a:effectLst/>
                <a:latin typeface="Juice ITC" panose="04040403040A02020202" pitchFamily="82" charset="0"/>
                <a:ea typeface="Calibri" panose="020F0502020204030204" pitchFamily="34" charset="0"/>
                <a:cs typeface="Arial" panose="020B0604020202020204" pitchFamily="34" charset="0"/>
              </a:rPr>
              <a:t>Lesson Studies</a:t>
            </a:r>
          </a:p>
        </p:txBody>
      </p:sp>
      <p:pic>
        <p:nvPicPr>
          <p:cNvPr id="2050" name="Picture 2" descr="Pin on Drawing Tools">
            <a:extLst>
              <a:ext uri="{FF2B5EF4-FFF2-40B4-BE49-F238E27FC236}">
                <a16:creationId xmlns:a16="http://schemas.microsoft.com/office/drawing/2014/main" id="{80F86CF5-B0B3-8BB2-DC81-F543A9944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6947" y="2415396"/>
            <a:ext cx="2363752" cy="418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637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E160BF-0FBD-BB1E-939A-9656BA93F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2360" y="515178"/>
            <a:ext cx="8915400" cy="602786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L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</a:t>
            </a:r>
            <a:r>
              <a:rPr lang="en-GB" sz="6400" i="1" dirty="0" err="1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Lernaktivitätskurve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, oh dear, an English word cannot be found</a:t>
            </a:r>
            <a:endParaRPr lang="de-AT" sz="6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E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examining teaching, so that the classroom is not a battleground</a:t>
            </a:r>
            <a:endParaRPr lang="de-AT" sz="6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S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students </a:t>
            </a:r>
            <a:r>
              <a:rPr lang="en-GB" sz="6400" dirty="0"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learning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, which is where our focus lies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S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also for stages and cycles, the steps in our design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O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origins in Japan, this is where it all began, and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N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</a:t>
            </a:r>
            <a:r>
              <a:rPr lang="en-GB" sz="6400" dirty="0"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now being used and implemented all around the globe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S 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students improving, which is the result of this, we hope</a:t>
            </a:r>
            <a:endParaRPr lang="en-GB" sz="6400" dirty="0"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T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teamwork and planning together, we say cheers to that</a:t>
            </a:r>
            <a:endParaRPr lang="de-AT" sz="6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U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understanding which students wear which learning-hat</a:t>
            </a:r>
            <a:endParaRPr lang="de-AT" sz="6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D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doing classroom observations, and </a:t>
            </a:r>
            <a:r>
              <a:rPr lang="en-GB" sz="6400" i="1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das Portfolio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we will write</a:t>
            </a:r>
            <a:endParaRPr lang="de-AT" sz="6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I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interviews with </a:t>
            </a:r>
            <a:r>
              <a:rPr lang="en-GB" sz="6400" dirty="0"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case 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pupils, which give us valuable insights</a:t>
            </a:r>
            <a:endParaRPr lang="de-AT" sz="6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E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exciting method, we will use it in class, we promise</a:t>
            </a:r>
            <a:endParaRPr lang="de-AT" sz="6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400" dirty="0">
                <a:solidFill>
                  <a:srgbClr val="FF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S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is for super! </a:t>
            </a:r>
            <a:r>
              <a:rPr lang="en-GB" sz="6400" dirty="0"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T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hanks that the </a:t>
            </a:r>
            <a:r>
              <a:rPr lang="en-GB" sz="6400" dirty="0"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PH </a:t>
            </a:r>
            <a:r>
              <a:rPr lang="en-GB" sz="64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introduced us to this</a:t>
            </a:r>
            <a:endParaRPr lang="de-AT" sz="6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B8E835E-EB45-EB95-85CC-31BCB30EEF49}"/>
              </a:ext>
            </a:extLst>
          </p:cNvPr>
          <p:cNvSpPr txBox="1"/>
          <p:nvPr/>
        </p:nvSpPr>
        <p:spPr>
          <a:xfrm rot="16200000">
            <a:off x="-2134004" y="2107626"/>
            <a:ext cx="6798190" cy="170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0500" dirty="0">
                <a:effectLst/>
                <a:latin typeface="Juice ITC" panose="04040403040A02020202" pitchFamily="82" charset="0"/>
                <a:ea typeface="Calibri" panose="020F0502020204030204" pitchFamily="34" charset="0"/>
                <a:cs typeface="Arial" panose="020B0604020202020204" pitchFamily="34" charset="0"/>
              </a:rPr>
              <a:t>Lesson Studies</a:t>
            </a:r>
          </a:p>
        </p:txBody>
      </p:sp>
      <p:pic>
        <p:nvPicPr>
          <p:cNvPr id="2050" name="Picture 2" descr="Pin on Drawing Tools">
            <a:extLst>
              <a:ext uri="{FF2B5EF4-FFF2-40B4-BE49-F238E27FC236}">
                <a16:creationId xmlns:a16="http://schemas.microsoft.com/office/drawing/2014/main" id="{80F86CF5-B0B3-8BB2-DC81-F543A9944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6947" y="2415396"/>
            <a:ext cx="2363752" cy="418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766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</Words>
  <Application>Microsoft Office PowerPoint</Application>
  <PresentationFormat>Breitbild</PresentationFormat>
  <Paragraphs>41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Juice ITC</vt:lpstr>
      <vt:lpstr>Office</vt:lpstr>
      <vt:lpstr>Lesson Study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Van Der Horst, Iris</dc:creator>
  <cp:lastModifiedBy>Isolde Kreis</cp:lastModifiedBy>
  <cp:revision>7</cp:revision>
  <dcterms:created xsi:type="dcterms:W3CDTF">2022-12-09T16:24:43Z</dcterms:created>
  <dcterms:modified xsi:type="dcterms:W3CDTF">2023-01-25T09:40:10Z</dcterms:modified>
</cp:coreProperties>
</file>