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35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822C1C7-8AAC-150C-4908-92D58255CB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9CE1295F-E9DB-5621-5F4B-3093079F1B5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A44B6D7-E393-BEAE-60E4-7A08E34B9F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9F20C-2F7E-4E3F-AAC6-9D6A067DB6A4}" type="datetimeFigureOut">
              <a:rPr lang="de-AT" smtClean="0"/>
              <a:t>25.01.2023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28F85C3-3BAF-E72E-742E-481EAB9780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95F7A5F-5F08-BB6B-0AED-97DF6A99E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E1E4E-A80B-44D8-BBE6-03DF8B3BD6D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005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412D45-D215-377E-2753-86B8EDBAD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5D6AD539-ADE4-0931-CB4A-9034642F43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9DE5F03-9885-B732-CE43-C24684B6A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9F20C-2F7E-4E3F-AAC6-9D6A067DB6A4}" type="datetimeFigureOut">
              <a:rPr lang="de-AT" smtClean="0"/>
              <a:t>25.01.2023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A0ED91D-F0F8-02F7-4AF5-4D6152B4E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4ABE4C3-8D0B-309F-217F-760D3386D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E1E4E-A80B-44D8-BBE6-03DF8B3BD6D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749091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8FE0C1A1-B020-B696-F850-52500DACAA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E5D11A5-2E95-CD81-42F9-6FFA9FEDE2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3ADD836-7602-D271-5C80-92AF568CD1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9F20C-2F7E-4E3F-AAC6-9D6A067DB6A4}" type="datetimeFigureOut">
              <a:rPr lang="de-AT" smtClean="0"/>
              <a:t>25.01.2023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C4AEAC1-72B0-36A2-260F-8ADD304AAB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ACA938B-EA50-4A5B-F846-8B4C08C564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E1E4E-A80B-44D8-BBE6-03DF8B3BD6D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7658029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87FAEEB-D7B9-E8ED-A633-7E85C13F5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B8CC315-CBF2-EA15-06AA-71ABF6BEF1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059EEE5-BA70-4052-40BC-2506B3DE9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9F20C-2F7E-4E3F-AAC6-9D6A067DB6A4}" type="datetimeFigureOut">
              <a:rPr lang="de-AT" smtClean="0"/>
              <a:t>25.01.2023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FB1D5CF-238A-93FB-8395-C6D4C6F98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EEE701B-A91A-F9C5-F577-8225F90BC9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E1E4E-A80B-44D8-BBE6-03DF8B3BD6D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33596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632D4C-8041-1134-6703-C8D4ED1E52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50805E1-1CE6-11B9-1812-1D7C3A12E8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4AFF531-BFFD-FCE7-7960-4DB62C559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9F20C-2F7E-4E3F-AAC6-9D6A067DB6A4}" type="datetimeFigureOut">
              <a:rPr lang="de-AT" smtClean="0"/>
              <a:t>25.01.2023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ECE500D-C4C4-D71A-1164-A9892BDCB5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490CDA1-482D-826C-05FB-8C6FE7E8FD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E1E4E-A80B-44D8-BBE6-03DF8B3BD6D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84972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D62FF9-2DBB-A9A9-ECEA-3A94BCA3F2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D4B11CBB-9B70-08A5-DB33-9D9AED12FBF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090D362-64B7-F834-81D8-8519D0C1B5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7ED91F8-C4C6-CF5F-E04F-600AEF4CF4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9F20C-2F7E-4E3F-AAC6-9D6A067DB6A4}" type="datetimeFigureOut">
              <a:rPr lang="de-AT" smtClean="0"/>
              <a:t>25.01.2023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C29783D-A77D-BA03-B902-BA4AA85E52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C9F4067-598F-0E6E-2451-62C30977F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E1E4E-A80B-44D8-BBE6-03DF8B3BD6D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37756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9494E7-0503-C4C9-1C95-2A9F1B8046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EE548A0-BCDA-47BE-2E83-5EC72D4756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BD76A25-0809-B7A1-336F-1191CDBF05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89B22862-B3F1-A89F-01E0-D07D5C736E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EFEF16E-843B-C453-164F-C674A5280C5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3B2F1A4-118F-EE83-4A79-E37976836D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9F20C-2F7E-4E3F-AAC6-9D6A067DB6A4}" type="datetimeFigureOut">
              <a:rPr lang="de-AT" smtClean="0"/>
              <a:t>25.01.2023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3BE8644-8351-E873-AA10-6083EE002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1DFBCFCC-8307-7766-F9F2-6496A776D8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E1E4E-A80B-44D8-BBE6-03DF8B3BD6D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8955156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7C5D2C3-EB02-EFF5-9AE4-F17ADCF926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9BAB9B86-D8A1-B9BE-5D24-534DD253F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9F20C-2F7E-4E3F-AAC6-9D6A067DB6A4}" type="datetimeFigureOut">
              <a:rPr lang="de-AT" smtClean="0"/>
              <a:t>25.01.2023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E99A862-0A87-1818-A339-E64C27D0F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EBB750EC-78B7-4502-80AF-E5EA01EFE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E1E4E-A80B-44D8-BBE6-03DF8B3BD6D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222178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8985480D-C5E6-FA6D-F3DF-16E066A7C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9F20C-2F7E-4E3F-AAC6-9D6A067DB6A4}" type="datetimeFigureOut">
              <a:rPr lang="de-AT" smtClean="0"/>
              <a:t>25.01.2023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E70ED85-8E43-5E6E-622A-0D0152D16D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5206DC4D-AF71-C0CC-695B-D2ED4F422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E1E4E-A80B-44D8-BBE6-03DF8B3BD6D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992122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94A2E3-E85C-E1FE-9D81-BF97D4C6A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94FC5C9-643C-EBF0-C72E-0220F951AD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346ECC9-A33C-E245-53A7-71E54A4AA4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3C5DF6B-FA13-8151-8A75-B31F5FBF8B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9F20C-2F7E-4E3F-AAC6-9D6A067DB6A4}" type="datetimeFigureOut">
              <a:rPr lang="de-AT" smtClean="0"/>
              <a:t>25.01.2023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587D0AFB-1C95-0F32-3ADF-C67B067DB6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BB630C5B-A984-D06B-0B0E-4088EBA337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E1E4E-A80B-44D8-BBE6-03DF8B3BD6D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699589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CBEFE9-618B-3E73-24EC-6FA011E6146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C6ECDD8-3A85-B015-5074-894D0C1A1A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6982ADD1-405A-B5F6-279F-687195424D0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BBE4210F-D064-942E-AB71-2EEA502779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F9F20C-2F7E-4E3F-AAC6-9D6A067DB6A4}" type="datetimeFigureOut">
              <a:rPr lang="de-AT" smtClean="0"/>
              <a:t>25.01.2023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AC2ED57-D056-0A97-E8C2-291A6EFDB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5ADB295-E4AE-87F7-7637-242A00FFE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4E1E4E-A80B-44D8-BBE6-03DF8B3BD6D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41329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CABDAA62-0272-CB4B-BA57-29CE7847F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DCEFD00-B2EB-EF0E-078F-44A4302F7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1AF1BF0-B7FA-C229-604D-B71C885B558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F9F20C-2F7E-4E3F-AAC6-9D6A067DB6A4}" type="datetimeFigureOut">
              <a:rPr lang="de-AT" smtClean="0"/>
              <a:t>25.01.2023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FCA802D-D6BA-4F8D-99A2-778F0CA70BB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E9895B-D3B0-A047-25F0-F46D931621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4E1E4E-A80B-44D8-BBE6-03DF8B3BD6D1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76835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F13C74B1-5B17-4795-BED0-7140497B44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A178BC3-AA11-909F-B160-600895EB39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325369"/>
            <a:ext cx="4368602" cy="1956841"/>
          </a:xfrm>
        </p:spPr>
        <p:txBody>
          <a:bodyPr anchor="b">
            <a:normAutofit/>
          </a:bodyPr>
          <a:lstStyle/>
          <a:p>
            <a:r>
              <a:rPr lang="de-AT" sz="5400" dirty="0" err="1"/>
              <a:t>Lesson</a:t>
            </a:r>
            <a:r>
              <a:rPr lang="de-AT" sz="5400" dirty="0"/>
              <a:t> Study</a:t>
            </a:r>
          </a:p>
        </p:txBody>
      </p:sp>
      <p:sp>
        <p:nvSpPr>
          <p:cNvPr id="1033" name="sketchy line">
            <a:extLst>
              <a:ext uri="{FF2B5EF4-FFF2-40B4-BE49-F238E27FC236}">
                <a16:creationId xmlns:a16="http://schemas.microsoft.com/office/drawing/2014/main" id="{D4974D33-8DC5-464E-8C6D-BE58F0669C1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080" y="2586994"/>
            <a:ext cx="3474720" cy="18288"/>
          </a:xfrm>
          <a:custGeom>
            <a:avLst/>
            <a:gdLst>
              <a:gd name="connsiteX0" fmla="*/ 0 w 3474720"/>
              <a:gd name="connsiteY0" fmla="*/ 0 h 18288"/>
              <a:gd name="connsiteX1" fmla="*/ 694944 w 3474720"/>
              <a:gd name="connsiteY1" fmla="*/ 0 h 18288"/>
              <a:gd name="connsiteX2" fmla="*/ 1355141 w 3474720"/>
              <a:gd name="connsiteY2" fmla="*/ 0 h 18288"/>
              <a:gd name="connsiteX3" fmla="*/ 2015338 w 3474720"/>
              <a:gd name="connsiteY3" fmla="*/ 0 h 18288"/>
              <a:gd name="connsiteX4" fmla="*/ 2779776 w 3474720"/>
              <a:gd name="connsiteY4" fmla="*/ 0 h 18288"/>
              <a:gd name="connsiteX5" fmla="*/ 3474720 w 3474720"/>
              <a:gd name="connsiteY5" fmla="*/ 0 h 18288"/>
              <a:gd name="connsiteX6" fmla="*/ 3474720 w 3474720"/>
              <a:gd name="connsiteY6" fmla="*/ 18288 h 18288"/>
              <a:gd name="connsiteX7" fmla="*/ 2779776 w 3474720"/>
              <a:gd name="connsiteY7" fmla="*/ 18288 h 18288"/>
              <a:gd name="connsiteX8" fmla="*/ 2189074 w 3474720"/>
              <a:gd name="connsiteY8" fmla="*/ 18288 h 18288"/>
              <a:gd name="connsiteX9" fmla="*/ 1528877 w 3474720"/>
              <a:gd name="connsiteY9" fmla="*/ 18288 h 18288"/>
              <a:gd name="connsiteX10" fmla="*/ 868680 w 3474720"/>
              <a:gd name="connsiteY10" fmla="*/ 18288 h 18288"/>
              <a:gd name="connsiteX11" fmla="*/ 0 w 3474720"/>
              <a:gd name="connsiteY11" fmla="*/ 18288 h 18288"/>
              <a:gd name="connsiteX12" fmla="*/ 0 w 3474720"/>
              <a:gd name="connsiteY12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474720" h="18288" fill="none" extrusionOk="0">
                <a:moveTo>
                  <a:pt x="0" y="0"/>
                </a:moveTo>
                <a:cubicBezTo>
                  <a:pt x="224454" y="-14544"/>
                  <a:pt x="495407" y="26540"/>
                  <a:pt x="694944" y="0"/>
                </a:cubicBezTo>
                <a:cubicBezTo>
                  <a:pt x="894481" y="-26540"/>
                  <a:pt x="1130063" y="24713"/>
                  <a:pt x="1355141" y="0"/>
                </a:cubicBezTo>
                <a:cubicBezTo>
                  <a:pt x="1580219" y="-24713"/>
                  <a:pt x="1820099" y="26695"/>
                  <a:pt x="2015338" y="0"/>
                </a:cubicBezTo>
                <a:cubicBezTo>
                  <a:pt x="2210577" y="-26695"/>
                  <a:pt x="2402045" y="165"/>
                  <a:pt x="2779776" y="0"/>
                </a:cubicBezTo>
                <a:cubicBezTo>
                  <a:pt x="3157507" y="-165"/>
                  <a:pt x="3286859" y="-15571"/>
                  <a:pt x="3474720" y="0"/>
                </a:cubicBezTo>
                <a:cubicBezTo>
                  <a:pt x="3474286" y="7551"/>
                  <a:pt x="3474253" y="9822"/>
                  <a:pt x="3474720" y="18288"/>
                </a:cubicBezTo>
                <a:cubicBezTo>
                  <a:pt x="3233904" y="29845"/>
                  <a:pt x="2945134" y="-5256"/>
                  <a:pt x="2779776" y="18288"/>
                </a:cubicBezTo>
                <a:cubicBezTo>
                  <a:pt x="2614418" y="41832"/>
                  <a:pt x="2339768" y="22709"/>
                  <a:pt x="2189074" y="18288"/>
                </a:cubicBezTo>
                <a:cubicBezTo>
                  <a:pt x="2038380" y="13867"/>
                  <a:pt x="1817434" y="-4947"/>
                  <a:pt x="1528877" y="18288"/>
                </a:cubicBezTo>
                <a:cubicBezTo>
                  <a:pt x="1240320" y="41523"/>
                  <a:pt x="1042447" y="37198"/>
                  <a:pt x="868680" y="18288"/>
                </a:cubicBezTo>
                <a:cubicBezTo>
                  <a:pt x="694913" y="-622"/>
                  <a:pt x="233232" y="44909"/>
                  <a:pt x="0" y="18288"/>
                </a:cubicBezTo>
                <a:cubicBezTo>
                  <a:pt x="60" y="11696"/>
                  <a:pt x="66" y="3758"/>
                  <a:pt x="0" y="0"/>
                </a:cubicBezTo>
                <a:close/>
              </a:path>
              <a:path w="3474720" h="18288" stroke="0" extrusionOk="0">
                <a:moveTo>
                  <a:pt x="0" y="0"/>
                </a:moveTo>
                <a:cubicBezTo>
                  <a:pt x="202328" y="-14716"/>
                  <a:pt x="332722" y="-11499"/>
                  <a:pt x="625450" y="0"/>
                </a:cubicBezTo>
                <a:cubicBezTo>
                  <a:pt x="918178" y="11499"/>
                  <a:pt x="1096688" y="5123"/>
                  <a:pt x="1389888" y="0"/>
                </a:cubicBezTo>
                <a:cubicBezTo>
                  <a:pt x="1683088" y="-5123"/>
                  <a:pt x="1835981" y="-14038"/>
                  <a:pt x="1980590" y="0"/>
                </a:cubicBezTo>
                <a:cubicBezTo>
                  <a:pt x="2125199" y="14038"/>
                  <a:pt x="2396099" y="-7203"/>
                  <a:pt x="2571293" y="0"/>
                </a:cubicBezTo>
                <a:cubicBezTo>
                  <a:pt x="2746487" y="7203"/>
                  <a:pt x="3041609" y="-12036"/>
                  <a:pt x="3474720" y="0"/>
                </a:cubicBezTo>
                <a:cubicBezTo>
                  <a:pt x="3474638" y="4406"/>
                  <a:pt x="3474631" y="9982"/>
                  <a:pt x="3474720" y="18288"/>
                </a:cubicBezTo>
                <a:cubicBezTo>
                  <a:pt x="3324873" y="21876"/>
                  <a:pt x="3136771" y="12587"/>
                  <a:pt x="2814523" y="18288"/>
                </a:cubicBezTo>
                <a:cubicBezTo>
                  <a:pt x="2492275" y="23989"/>
                  <a:pt x="2294402" y="47111"/>
                  <a:pt x="2154326" y="18288"/>
                </a:cubicBezTo>
                <a:cubicBezTo>
                  <a:pt x="2014250" y="-10535"/>
                  <a:pt x="1820317" y="33903"/>
                  <a:pt x="1494130" y="18288"/>
                </a:cubicBezTo>
                <a:cubicBezTo>
                  <a:pt x="1167943" y="2673"/>
                  <a:pt x="948432" y="14868"/>
                  <a:pt x="729691" y="18288"/>
                </a:cubicBezTo>
                <a:cubicBezTo>
                  <a:pt x="510950" y="21708"/>
                  <a:pt x="264032" y="24354"/>
                  <a:pt x="0" y="18288"/>
                </a:cubicBezTo>
                <a:cubicBezTo>
                  <a:pt x="189" y="14288"/>
                  <a:pt x="-703" y="3747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445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2863741219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57B8569-5079-3F33-302C-D5E4FFE7D0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080" y="2872899"/>
            <a:ext cx="4243589" cy="33206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AT" sz="1700" dirty="0"/>
              <a:t>Fach: Englisch</a:t>
            </a:r>
          </a:p>
          <a:p>
            <a:pPr marL="0" indent="0">
              <a:buNone/>
            </a:pPr>
            <a:r>
              <a:rPr lang="de-AT" sz="1700" dirty="0"/>
              <a:t>Thema: Lesestrategien</a:t>
            </a:r>
          </a:p>
          <a:p>
            <a:pPr marL="0" indent="0">
              <a:buNone/>
            </a:pPr>
            <a:endParaRPr lang="de-AT" sz="1700" dirty="0"/>
          </a:p>
          <a:p>
            <a:pPr marL="0" indent="0">
              <a:buNone/>
            </a:pPr>
            <a:endParaRPr lang="de-AT" sz="1700" dirty="0"/>
          </a:p>
          <a:p>
            <a:pPr marL="0" indent="0">
              <a:buNone/>
            </a:pPr>
            <a:endParaRPr lang="de-AT" sz="1700" dirty="0"/>
          </a:p>
          <a:p>
            <a:pPr marL="0" indent="0">
              <a:buNone/>
            </a:pPr>
            <a:r>
              <a:rPr lang="de-AT" sz="1700" dirty="0"/>
              <a:t>Dominik Hilpert</a:t>
            </a:r>
          </a:p>
          <a:p>
            <a:pPr marL="0" indent="0">
              <a:buNone/>
            </a:pPr>
            <a:r>
              <a:rPr lang="de-AT" sz="1700" dirty="0"/>
              <a:t>Vanessa </a:t>
            </a:r>
            <a:r>
              <a:rPr lang="de-AT" sz="1700" dirty="0" err="1"/>
              <a:t>Himmelsbacher</a:t>
            </a:r>
            <a:endParaRPr lang="de-AT" sz="1700" dirty="0"/>
          </a:p>
          <a:p>
            <a:pPr marL="0" indent="0">
              <a:buNone/>
            </a:pPr>
            <a:r>
              <a:rPr lang="de-AT" sz="1700" dirty="0"/>
              <a:t>Anna Hutter</a:t>
            </a:r>
          </a:p>
          <a:p>
            <a:pPr marL="0" indent="0">
              <a:buNone/>
            </a:pPr>
            <a:r>
              <a:rPr lang="de-AT" sz="1700" dirty="0"/>
              <a:t>Heidi Strasser</a:t>
            </a:r>
          </a:p>
          <a:p>
            <a:pPr marL="0" indent="0">
              <a:buNone/>
            </a:pPr>
            <a:r>
              <a:rPr lang="de-AT" sz="1700" dirty="0"/>
              <a:t>Iris van der Horst</a:t>
            </a:r>
          </a:p>
        </p:txBody>
      </p:sp>
      <p:pic>
        <p:nvPicPr>
          <p:cNvPr id="1028" name="Picture 2" descr="Cute Boy Cartoon Reading Book Royalty Free SVG, Cliparts, Vectors, And  Stock Illustration. Image 23848481.">
            <a:extLst>
              <a:ext uri="{FF2B5EF4-FFF2-40B4-BE49-F238E27FC236}">
                <a16:creationId xmlns:a16="http://schemas.microsoft.com/office/drawing/2014/main" id="{4C9C276D-22D7-3340-4476-F9DAE3228C6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721" r="4252" b="2"/>
          <a:stretch/>
        </p:blipFill>
        <p:spPr bwMode="auto">
          <a:xfrm>
            <a:off x="5311702" y="10"/>
            <a:ext cx="6878775" cy="6857990"/>
          </a:xfrm>
          <a:custGeom>
            <a:avLst/>
            <a:gdLst/>
            <a:ahLst/>
            <a:cxnLst/>
            <a:rect l="l" t="t" r="r" b="b"/>
            <a:pathLst>
              <a:path w="6878775" h="6858000">
                <a:moveTo>
                  <a:pt x="1102973" y="0"/>
                </a:moveTo>
                <a:lnTo>
                  <a:pt x="1160688" y="0"/>
                </a:lnTo>
                <a:lnTo>
                  <a:pt x="983189" y="331786"/>
                </a:lnTo>
                <a:cubicBezTo>
                  <a:pt x="914866" y="469145"/>
                  <a:pt x="850355" y="608712"/>
                  <a:pt x="789261" y="750263"/>
                </a:cubicBezTo>
                <a:cubicBezTo>
                  <a:pt x="774307" y="784928"/>
                  <a:pt x="759992" y="819849"/>
                  <a:pt x="745295" y="854514"/>
                </a:cubicBezTo>
                <a:cubicBezTo>
                  <a:pt x="756682" y="845393"/>
                  <a:pt x="765489" y="833492"/>
                  <a:pt x="770857" y="819975"/>
                </a:cubicBezTo>
                <a:cubicBezTo>
                  <a:pt x="879943" y="589569"/>
                  <a:pt x="999605" y="365513"/>
                  <a:pt x="1131329" y="148742"/>
                </a:cubicBezTo>
                <a:lnTo>
                  <a:pt x="1227589" y="0"/>
                </a:lnTo>
                <a:lnTo>
                  <a:pt x="6878775" y="0"/>
                </a:lnTo>
                <a:lnTo>
                  <a:pt x="6878775" y="6858000"/>
                </a:lnTo>
                <a:lnTo>
                  <a:pt x="713521" y="6858000"/>
                </a:lnTo>
                <a:lnTo>
                  <a:pt x="625642" y="6670527"/>
                </a:lnTo>
                <a:cubicBezTo>
                  <a:pt x="507232" y="6398531"/>
                  <a:pt x="403083" y="6118381"/>
                  <a:pt x="312785" y="5830359"/>
                </a:cubicBezTo>
                <a:cubicBezTo>
                  <a:pt x="278149" y="5719759"/>
                  <a:pt x="248879" y="5607635"/>
                  <a:pt x="212198" y="5480401"/>
                </a:cubicBezTo>
                <a:cubicBezTo>
                  <a:pt x="212208" y="5491601"/>
                  <a:pt x="212803" y="5502788"/>
                  <a:pt x="213988" y="5513923"/>
                </a:cubicBezTo>
                <a:cubicBezTo>
                  <a:pt x="264089" y="5723695"/>
                  <a:pt x="307290" y="5935370"/>
                  <a:pt x="365826" y="6142729"/>
                </a:cubicBezTo>
                <a:cubicBezTo>
                  <a:pt x="433152" y="6380817"/>
                  <a:pt x="510068" y="6614016"/>
                  <a:pt x="597975" y="6841549"/>
                </a:cubicBezTo>
                <a:lnTo>
                  <a:pt x="604824" y="6858000"/>
                </a:lnTo>
                <a:lnTo>
                  <a:pt x="552056" y="6858000"/>
                </a:lnTo>
                <a:lnTo>
                  <a:pt x="539576" y="6828295"/>
                </a:lnTo>
                <a:cubicBezTo>
                  <a:pt x="380597" y="6414594"/>
                  <a:pt x="260223" y="5988893"/>
                  <a:pt x="171555" y="5552906"/>
                </a:cubicBezTo>
                <a:cubicBezTo>
                  <a:pt x="91163" y="5157998"/>
                  <a:pt x="43746" y="4758899"/>
                  <a:pt x="12305" y="4357388"/>
                </a:cubicBezTo>
                <a:cubicBezTo>
                  <a:pt x="-14281" y="4013908"/>
                  <a:pt x="4507" y="3672965"/>
                  <a:pt x="46684" y="3331516"/>
                </a:cubicBezTo>
                <a:cubicBezTo>
                  <a:pt x="127203" y="2664286"/>
                  <a:pt x="277819" y="2007265"/>
                  <a:pt x="496065" y="1371196"/>
                </a:cubicBezTo>
                <a:cubicBezTo>
                  <a:pt x="636273" y="966066"/>
                  <a:pt x="800445" y="573253"/>
                  <a:pt x="995723" y="196614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4265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E160BF-0FBD-BB1E-939A-9656BA93F9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2360" y="515178"/>
            <a:ext cx="8915400" cy="6027861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6400" dirty="0">
                <a:solidFill>
                  <a:srgbClr val="FF0000"/>
                </a:solidFill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L</a:t>
            </a:r>
            <a:r>
              <a:rPr lang="en-GB" sz="64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is for </a:t>
            </a:r>
            <a:r>
              <a:rPr lang="en-GB" sz="6400" i="1" dirty="0" err="1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Lernaktivitätskurve</a:t>
            </a:r>
            <a:r>
              <a:rPr lang="en-GB" sz="64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, oh dear, an English word cannot be found</a:t>
            </a:r>
            <a:endParaRPr lang="de-AT" sz="6400" dirty="0">
              <a:effectLst/>
              <a:latin typeface="Aharoni" panose="02010803020104030203" pitchFamily="2" charset="-79"/>
              <a:ea typeface="Calibri" panose="020F0502020204030204" pitchFamily="34" charset="0"/>
              <a:cs typeface="Aharoni" panose="02010803020104030203" pitchFamily="2" charset="-79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6400" dirty="0">
                <a:solidFill>
                  <a:srgbClr val="FF0000"/>
                </a:solidFill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E</a:t>
            </a:r>
            <a:r>
              <a:rPr lang="en-GB" sz="64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is for examining teaching, so that the classroom is not a battleground</a:t>
            </a:r>
            <a:endParaRPr lang="de-AT" sz="6400" dirty="0">
              <a:effectLst/>
              <a:latin typeface="Aharoni" panose="02010803020104030203" pitchFamily="2" charset="-79"/>
              <a:ea typeface="Calibri" panose="020F0502020204030204" pitchFamily="34" charset="0"/>
              <a:cs typeface="Aharoni" panose="02010803020104030203" pitchFamily="2" charset="-79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6400" dirty="0">
                <a:solidFill>
                  <a:srgbClr val="FF0000"/>
                </a:solidFill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S</a:t>
            </a:r>
            <a:r>
              <a:rPr lang="en-GB" sz="64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is for students reading, which is where our focus lies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6400" dirty="0">
                <a:solidFill>
                  <a:srgbClr val="FF0000"/>
                </a:solidFill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S</a:t>
            </a:r>
            <a:r>
              <a:rPr lang="en-GB" sz="64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is also for stages and cycles, the steps in our design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6400" dirty="0">
                <a:solidFill>
                  <a:srgbClr val="FF0000"/>
                </a:solidFill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O</a:t>
            </a:r>
            <a:r>
              <a:rPr lang="en-GB" sz="64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is for observing case pupils as they’re reading…and so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6400" dirty="0">
                <a:solidFill>
                  <a:srgbClr val="FF0000"/>
                </a:solidFill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N</a:t>
            </a:r>
            <a:r>
              <a:rPr lang="en-GB" sz="64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is for </a:t>
            </a:r>
            <a:r>
              <a:rPr lang="en-GB" sz="6400" dirty="0"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new reading strategies that our case pupils now know</a:t>
            </a:r>
            <a:endParaRPr lang="de-AT" sz="6400" dirty="0">
              <a:effectLst/>
              <a:latin typeface="Aharoni" panose="02010803020104030203" pitchFamily="2" charset="-79"/>
              <a:ea typeface="Calibri" panose="020F0502020204030204" pitchFamily="34" charset="0"/>
              <a:cs typeface="Aharoni" panose="02010803020104030203" pitchFamily="2" charset="-79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6400" dirty="0">
                <a:solidFill>
                  <a:srgbClr val="FF0000"/>
                </a:solidFill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S </a:t>
            </a:r>
            <a:r>
              <a:rPr lang="en-GB" sz="64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is for scaffolding</a:t>
            </a:r>
            <a:r>
              <a:rPr lang="en-GB" sz="6400" dirty="0"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, the strategies we used and improved at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6400" dirty="0">
                <a:solidFill>
                  <a:srgbClr val="FF0000"/>
                </a:solidFill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T</a:t>
            </a:r>
            <a:r>
              <a:rPr lang="en-GB" sz="64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is for teamwork and planning together, we say cheers to that</a:t>
            </a:r>
            <a:endParaRPr lang="de-AT" sz="6400" dirty="0">
              <a:effectLst/>
              <a:latin typeface="Aharoni" panose="02010803020104030203" pitchFamily="2" charset="-79"/>
              <a:ea typeface="Calibri" panose="020F0502020204030204" pitchFamily="34" charset="0"/>
              <a:cs typeface="Aharoni" panose="02010803020104030203" pitchFamily="2" charset="-79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6400" dirty="0">
                <a:solidFill>
                  <a:srgbClr val="FF0000"/>
                </a:solidFill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U</a:t>
            </a:r>
            <a:r>
              <a:rPr lang="en-GB" sz="64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is for understanding which students wear which reading-hat</a:t>
            </a:r>
            <a:endParaRPr lang="de-AT" sz="6400" dirty="0">
              <a:effectLst/>
              <a:latin typeface="Aharoni" panose="02010803020104030203" pitchFamily="2" charset="-79"/>
              <a:ea typeface="Calibri" panose="020F0502020204030204" pitchFamily="34" charset="0"/>
              <a:cs typeface="Aharoni" panose="02010803020104030203" pitchFamily="2" charset="-79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6400" dirty="0">
                <a:solidFill>
                  <a:srgbClr val="FF0000"/>
                </a:solidFill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D</a:t>
            </a:r>
            <a:r>
              <a:rPr lang="en-GB" sz="64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is for doing classroom observations, and </a:t>
            </a:r>
            <a:r>
              <a:rPr lang="en-GB" sz="6400" i="1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das Portfolio</a:t>
            </a:r>
            <a:r>
              <a:rPr lang="en-GB" sz="64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we will write</a:t>
            </a:r>
            <a:endParaRPr lang="de-AT" sz="6400" dirty="0">
              <a:effectLst/>
              <a:latin typeface="Aharoni" panose="02010803020104030203" pitchFamily="2" charset="-79"/>
              <a:ea typeface="Calibri" panose="020F0502020204030204" pitchFamily="34" charset="0"/>
              <a:cs typeface="Aharoni" panose="02010803020104030203" pitchFamily="2" charset="-79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6400" dirty="0">
                <a:solidFill>
                  <a:srgbClr val="FF0000"/>
                </a:solidFill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I</a:t>
            </a:r>
            <a:r>
              <a:rPr lang="en-GB" sz="64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is for interviews with our case pupils, which gave us valuable insights</a:t>
            </a:r>
            <a:endParaRPr lang="de-AT" sz="6400" dirty="0">
              <a:effectLst/>
              <a:latin typeface="Aharoni" panose="02010803020104030203" pitchFamily="2" charset="-79"/>
              <a:ea typeface="Calibri" panose="020F0502020204030204" pitchFamily="34" charset="0"/>
              <a:cs typeface="Aharoni" panose="02010803020104030203" pitchFamily="2" charset="-79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6400" dirty="0">
                <a:solidFill>
                  <a:srgbClr val="FF0000"/>
                </a:solidFill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E</a:t>
            </a:r>
            <a:r>
              <a:rPr lang="en-GB" sz="64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is for exciting method, we will use it in class, we promise</a:t>
            </a:r>
            <a:endParaRPr lang="de-AT" sz="6400" dirty="0">
              <a:effectLst/>
              <a:latin typeface="Aharoni" panose="02010803020104030203" pitchFamily="2" charset="-79"/>
              <a:ea typeface="Calibri" panose="020F0502020204030204" pitchFamily="34" charset="0"/>
              <a:cs typeface="Aharoni" panose="02010803020104030203" pitchFamily="2" charset="-79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6400" dirty="0">
                <a:solidFill>
                  <a:srgbClr val="FF0000"/>
                </a:solidFill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S</a:t>
            </a:r>
            <a:r>
              <a:rPr lang="en-GB" sz="64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is for super! </a:t>
            </a:r>
            <a:r>
              <a:rPr lang="en-GB" sz="6400" dirty="0"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T</a:t>
            </a:r>
            <a:r>
              <a:rPr lang="en-GB" sz="64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hanks that the </a:t>
            </a:r>
            <a:r>
              <a:rPr lang="en-GB" sz="6400" dirty="0"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PH </a:t>
            </a:r>
            <a:r>
              <a:rPr lang="en-GB" sz="64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introduced us to this</a:t>
            </a:r>
            <a:endParaRPr lang="de-AT" sz="6400" dirty="0">
              <a:effectLst/>
              <a:latin typeface="Aharoni" panose="02010803020104030203" pitchFamily="2" charset="-79"/>
              <a:ea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B8E835E-EB45-EB95-85CC-31BCB30EEF49}"/>
              </a:ext>
            </a:extLst>
          </p:cNvPr>
          <p:cNvSpPr txBox="1"/>
          <p:nvPr/>
        </p:nvSpPr>
        <p:spPr>
          <a:xfrm rot="16200000">
            <a:off x="-2134004" y="2107626"/>
            <a:ext cx="6798190" cy="170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0500" dirty="0">
                <a:effectLst/>
                <a:latin typeface="Juice ITC" panose="04040403040A02020202" pitchFamily="82" charset="0"/>
                <a:ea typeface="Calibri" panose="020F0502020204030204" pitchFamily="34" charset="0"/>
                <a:cs typeface="Arial" panose="020B0604020202020204" pitchFamily="34" charset="0"/>
              </a:rPr>
              <a:t>Lesson Studies</a:t>
            </a:r>
          </a:p>
        </p:txBody>
      </p:sp>
      <p:pic>
        <p:nvPicPr>
          <p:cNvPr id="2050" name="Picture 2" descr="Pin on Drawing Tools">
            <a:extLst>
              <a:ext uri="{FF2B5EF4-FFF2-40B4-BE49-F238E27FC236}">
                <a16:creationId xmlns:a16="http://schemas.microsoft.com/office/drawing/2014/main" id="{80F86CF5-B0B3-8BB2-DC81-F543A99441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746947" y="2415396"/>
            <a:ext cx="2363752" cy="4186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0637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8FE160BF-0FBD-BB1E-939A-9656BA93F9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72360" y="515178"/>
            <a:ext cx="8915400" cy="6027861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en-GB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6400" dirty="0">
                <a:solidFill>
                  <a:srgbClr val="FF0000"/>
                </a:solidFill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L</a:t>
            </a:r>
            <a:r>
              <a:rPr lang="en-GB" sz="64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is for </a:t>
            </a:r>
            <a:r>
              <a:rPr lang="en-GB" sz="6400" i="1" dirty="0" err="1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Lernaktivitätskurve</a:t>
            </a:r>
            <a:r>
              <a:rPr lang="en-GB" sz="64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, oh dear, an English word cannot be found</a:t>
            </a:r>
            <a:endParaRPr lang="de-AT" sz="6400" dirty="0">
              <a:effectLst/>
              <a:latin typeface="Aharoni" panose="02010803020104030203" pitchFamily="2" charset="-79"/>
              <a:ea typeface="Calibri" panose="020F0502020204030204" pitchFamily="34" charset="0"/>
              <a:cs typeface="Aharoni" panose="02010803020104030203" pitchFamily="2" charset="-79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6400" dirty="0">
                <a:solidFill>
                  <a:srgbClr val="FF0000"/>
                </a:solidFill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E</a:t>
            </a:r>
            <a:r>
              <a:rPr lang="en-GB" sz="64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is for examining teaching, so that the classroom is not a battleground</a:t>
            </a:r>
            <a:endParaRPr lang="de-AT" sz="6400" dirty="0">
              <a:effectLst/>
              <a:latin typeface="Aharoni" panose="02010803020104030203" pitchFamily="2" charset="-79"/>
              <a:ea typeface="Calibri" panose="020F0502020204030204" pitchFamily="34" charset="0"/>
              <a:cs typeface="Aharoni" panose="02010803020104030203" pitchFamily="2" charset="-79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6400" dirty="0">
                <a:solidFill>
                  <a:srgbClr val="FF0000"/>
                </a:solidFill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S</a:t>
            </a:r>
            <a:r>
              <a:rPr lang="en-GB" sz="64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is for students </a:t>
            </a:r>
            <a:r>
              <a:rPr lang="en-GB" sz="6400" dirty="0"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learning</a:t>
            </a:r>
            <a:r>
              <a:rPr lang="en-GB" sz="64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, which is where our focus lies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6400" dirty="0">
                <a:solidFill>
                  <a:srgbClr val="FF0000"/>
                </a:solidFill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S</a:t>
            </a:r>
            <a:r>
              <a:rPr lang="en-GB" sz="64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is also for stages and cycles, the steps in our design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6400" dirty="0">
                <a:solidFill>
                  <a:srgbClr val="FF0000"/>
                </a:solidFill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O</a:t>
            </a:r>
            <a:r>
              <a:rPr lang="en-GB" sz="64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is for origins in Japan, this is where it all began, and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6400" dirty="0">
                <a:solidFill>
                  <a:srgbClr val="FF0000"/>
                </a:solidFill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N</a:t>
            </a:r>
            <a:r>
              <a:rPr lang="en-GB" sz="64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is for </a:t>
            </a:r>
            <a:r>
              <a:rPr lang="en-GB" sz="6400" dirty="0"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now being used and implemented all around the globe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6400" dirty="0">
                <a:solidFill>
                  <a:srgbClr val="FF0000"/>
                </a:solidFill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S </a:t>
            </a:r>
            <a:r>
              <a:rPr lang="en-GB" sz="64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is for students improving, which is the result of this, we hope</a:t>
            </a:r>
            <a:endParaRPr lang="en-GB" sz="6400" dirty="0">
              <a:latin typeface="Aharoni" panose="02010803020104030203" pitchFamily="2" charset="-79"/>
              <a:ea typeface="Calibri" panose="020F0502020204030204" pitchFamily="34" charset="0"/>
              <a:cs typeface="Aharoni" panose="02010803020104030203" pitchFamily="2" charset="-79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6400" dirty="0">
                <a:solidFill>
                  <a:srgbClr val="FF0000"/>
                </a:solidFill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T</a:t>
            </a:r>
            <a:r>
              <a:rPr lang="en-GB" sz="64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is for teamwork and planning together, we say cheers to that</a:t>
            </a:r>
            <a:endParaRPr lang="de-AT" sz="6400" dirty="0">
              <a:effectLst/>
              <a:latin typeface="Aharoni" panose="02010803020104030203" pitchFamily="2" charset="-79"/>
              <a:ea typeface="Calibri" panose="020F0502020204030204" pitchFamily="34" charset="0"/>
              <a:cs typeface="Aharoni" panose="02010803020104030203" pitchFamily="2" charset="-79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6400" dirty="0">
                <a:solidFill>
                  <a:srgbClr val="FF0000"/>
                </a:solidFill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U</a:t>
            </a:r>
            <a:r>
              <a:rPr lang="en-GB" sz="64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is for understanding which students wear which learning-hat</a:t>
            </a:r>
            <a:endParaRPr lang="de-AT" sz="6400" dirty="0">
              <a:effectLst/>
              <a:latin typeface="Aharoni" panose="02010803020104030203" pitchFamily="2" charset="-79"/>
              <a:ea typeface="Calibri" panose="020F0502020204030204" pitchFamily="34" charset="0"/>
              <a:cs typeface="Aharoni" panose="02010803020104030203" pitchFamily="2" charset="-79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6400" dirty="0">
                <a:solidFill>
                  <a:srgbClr val="FF0000"/>
                </a:solidFill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D</a:t>
            </a:r>
            <a:r>
              <a:rPr lang="en-GB" sz="64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is for doing classroom observations, and </a:t>
            </a:r>
            <a:r>
              <a:rPr lang="en-GB" sz="6400" i="1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das Portfolio</a:t>
            </a:r>
            <a:r>
              <a:rPr lang="en-GB" sz="64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we will write</a:t>
            </a:r>
            <a:endParaRPr lang="de-AT" sz="6400" dirty="0">
              <a:effectLst/>
              <a:latin typeface="Aharoni" panose="02010803020104030203" pitchFamily="2" charset="-79"/>
              <a:ea typeface="Calibri" panose="020F0502020204030204" pitchFamily="34" charset="0"/>
              <a:cs typeface="Aharoni" panose="02010803020104030203" pitchFamily="2" charset="-79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6400" dirty="0">
                <a:solidFill>
                  <a:srgbClr val="FF0000"/>
                </a:solidFill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I</a:t>
            </a:r>
            <a:r>
              <a:rPr lang="en-GB" sz="64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is for interviews with </a:t>
            </a:r>
            <a:r>
              <a:rPr lang="en-GB" sz="6400" dirty="0"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case </a:t>
            </a:r>
            <a:r>
              <a:rPr lang="en-GB" sz="64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pupils, which give us valuable insights</a:t>
            </a:r>
            <a:endParaRPr lang="de-AT" sz="6400" dirty="0">
              <a:effectLst/>
              <a:latin typeface="Aharoni" panose="02010803020104030203" pitchFamily="2" charset="-79"/>
              <a:ea typeface="Calibri" panose="020F0502020204030204" pitchFamily="34" charset="0"/>
              <a:cs typeface="Aharoni" panose="02010803020104030203" pitchFamily="2" charset="-79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6400" dirty="0">
                <a:solidFill>
                  <a:srgbClr val="FF0000"/>
                </a:solidFill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E</a:t>
            </a:r>
            <a:r>
              <a:rPr lang="en-GB" sz="64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is for exciting method, we will use it in class, we promise</a:t>
            </a:r>
            <a:endParaRPr lang="de-AT" sz="6400" dirty="0">
              <a:effectLst/>
              <a:latin typeface="Aharoni" panose="02010803020104030203" pitchFamily="2" charset="-79"/>
              <a:ea typeface="Calibri" panose="020F0502020204030204" pitchFamily="34" charset="0"/>
              <a:cs typeface="Aharoni" panose="02010803020104030203" pitchFamily="2" charset="-79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6400" dirty="0">
                <a:solidFill>
                  <a:srgbClr val="FF0000"/>
                </a:solidFill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S</a:t>
            </a:r>
            <a:r>
              <a:rPr lang="en-GB" sz="64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 is for super! </a:t>
            </a:r>
            <a:r>
              <a:rPr lang="en-GB" sz="6400" dirty="0"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T</a:t>
            </a:r>
            <a:r>
              <a:rPr lang="en-GB" sz="64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hanks that the </a:t>
            </a:r>
            <a:r>
              <a:rPr lang="en-GB" sz="6400" dirty="0"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PH </a:t>
            </a:r>
            <a:r>
              <a:rPr lang="en-GB" sz="6400" dirty="0">
                <a:effectLst/>
                <a:latin typeface="Aharoni" panose="02010803020104030203" pitchFamily="2" charset="-79"/>
                <a:ea typeface="Calibri" panose="020F0502020204030204" pitchFamily="34" charset="0"/>
                <a:cs typeface="Aharoni" panose="02010803020104030203" pitchFamily="2" charset="-79"/>
              </a:rPr>
              <a:t>introduced us to this</a:t>
            </a:r>
            <a:endParaRPr lang="de-AT" sz="6400" dirty="0">
              <a:effectLst/>
              <a:latin typeface="Aharoni" panose="02010803020104030203" pitchFamily="2" charset="-79"/>
              <a:ea typeface="Calibri" panose="020F0502020204030204" pitchFamily="34" charset="0"/>
              <a:cs typeface="Aharoni" panose="02010803020104030203" pitchFamily="2" charset="-79"/>
            </a:endParaRP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0B8E835E-EB45-EB95-85CC-31BCB30EEF49}"/>
              </a:ext>
            </a:extLst>
          </p:cNvPr>
          <p:cNvSpPr txBox="1"/>
          <p:nvPr/>
        </p:nvSpPr>
        <p:spPr>
          <a:xfrm rot="16200000">
            <a:off x="-2134004" y="2107626"/>
            <a:ext cx="6798190" cy="170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en-GB" sz="10500" dirty="0">
                <a:effectLst/>
                <a:latin typeface="Juice ITC" panose="04040403040A02020202" pitchFamily="82" charset="0"/>
                <a:ea typeface="Calibri" panose="020F0502020204030204" pitchFamily="34" charset="0"/>
                <a:cs typeface="Arial" panose="020B0604020202020204" pitchFamily="34" charset="0"/>
              </a:rPr>
              <a:t>Lesson Studies</a:t>
            </a:r>
          </a:p>
        </p:txBody>
      </p:sp>
      <p:pic>
        <p:nvPicPr>
          <p:cNvPr id="2050" name="Picture 2" descr="Pin on Drawing Tools">
            <a:extLst>
              <a:ext uri="{FF2B5EF4-FFF2-40B4-BE49-F238E27FC236}">
                <a16:creationId xmlns:a16="http://schemas.microsoft.com/office/drawing/2014/main" id="{80F86CF5-B0B3-8BB2-DC81-F543A994414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9746947" y="2415396"/>
            <a:ext cx="2363752" cy="4186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3766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361</Words>
  <Application>Microsoft Office PowerPoint</Application>
  <PresentationFormat>Breitbild</PresentationFormat>
  <Paragraphs>41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9" baseType="lpstr">
      <vt:lpstr>Aharoni</vt:lpstr>
      <vt:lpstr>Arial</vt:lpstr>
      <vt:lpstr>Calibri</vt:lpstr>
      <vt:lpstr>Calibri Light</vt:lpstr>
      <vt:lpstr>Juice ITC</vt:lpstr>
      <vt:lpstr>Office</vt:lpstr>
      <vt:lpstr>Lesson Study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Van Der Horst, Iris</dc:creator>
  <cp:lastModifiedBy>Isolde Kreis</cp:lastModifiedBy>
  <cp:revision>7</cp:revision>
  <dcterms:created xsi:type="dcterms:W3CDTF">2022-12-09T16:24:43Z</dcterms:created>
  <dcterms:modified xsi:type="dcterms:W3CDTF">2023-01-25T09:40:10Z</dcterms:modified>
</cp:coreProperties>
</file>